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59" r:id="rId6"/>
    <p:sldId id="260" r:id="rId7"/>
    <p:sldId id="267" r:id="rId8"/>
    <p:sldId id="261" r:id="rId9"/>
    <p:sldId id="262" r:id="rId10"/>
    <p:sldId id="265" r:id="rId11"/>
    <p:sldId id="263" r:id="rId12"/>
    <p:sldId id="266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Corbel" panose="020B050302020402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vc6fZnmWhFxR9Fb6Ee8X1ozy7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860" autoAdjust="0"/>
  </p:normalViewPr>
  <p:slideViewPr>
    <p:cSldViewPr snapToGrid="0">
      <p:cViewPr varScale="1">
        <p:scale>
          <a:sx n="46" d="100"/>
          <a:sy n="46" d="100"/>
        </p:scale>
        <p:origin x="14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88620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588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b405336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fb405336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/>
              <a:t>וכל קיבלנו מהאלגוריתם ששלושת </a:t>
            </a:r>
            <a:r>
              <a:rPr lang="he-IL" dirty="0" err="1"/>
              <a:t>הפיצרים</a:t>
            </a:r>
            <a:r>
              <a:rPr lang="he-IL" dirty="0"/>
              <a:t> הכי </a:t>
            </a:r>
            <a:r>
              <a:rPr lang="he-IL" dirty="0" err="1"/>
              <a:t>רלוונטים</a:t>
            </a:r>
            <a:r>
              <a:rPr lang="he-IL" dirty="0"/>
              <a:t> הם סקר מדד, סך העובדים, אחוז המשרות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/>
              <a:t>עד כמה הצרכן מאמין ואקטיבי בפעולות שלו בכלכלה, חסכון, צריכה</a:t>
            </a:r>
            <a:endParaRPr dirty="0"/>
          </a:p>
        </p:txBody>
      </p:sp>
      <p:sp>
        <p:nvSpPr>
          <p:cNvPr id="182" name="Google Shape;182;gdfb4053366_0_15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431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b405336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dfb405336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/>
              <a:t>לסיכום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/>
              <a:t>מקווה שהצלחתם לטעום ולהבין את גודל התמורה שאפשר לקבל מחיזוי בעזרת </a:t>
            </a:r>
            <a:r>
              <a:rPr lang="en-US" dirty="0"/>
              <a:t>ML</a:t>
            </a:r>
            <a:r>
              <a:rPr lang="he-IL" dirty="0"/>
              <a:t>, 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/>
              <a:t>חיזוי ריבית יכול לעזור אפילו לכל אחד מאיתנו שקצת משקיע, וחיזוי של ריבית הוא רק משהו אחד קטן, ניתן לחזות עוד הרבה מדדים שונים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 err="1"/>
              <a:t>פיצר</a:t>
            </a:r>
            <a:r>
              <a:rPr lang="he-IL" dirty="0"/>
              <a:t> </a:t>
            </a:r>
            <a:r>
              <a:rPr lang="he-IL" dirty="0" err="1"/>
              <a:t>סלקשן</a:t>
            </a:r>
            <a:r>
              <a:rPr lang="he-IL" dirty="0"/>
              <a:t> משפר את איכות התוצאה ומקטין את גודל </a:t>
            </a:r>
            <a:r>
              <a:rPr lang="he-IL" dirty="0" err="1"/>
              <a:t>הדטא</a:t>
            </a:r>
            <a:r>
              <a:rPr lang="he-IL" dirty="0"/>
              <a:t> שצריך וכלי הכרחי לכל חוקר נתונים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 dirty="0"/>
          </a:p>
        </p:txBody>
      </p:sp>
      <p:sp>
        <p:nvSpPr>
          <p:cNvPr id="189" name="Google Shape;189;gdfb4053366_0_21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b405336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dfb405336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dfb4053366_0_21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4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6" name="Google Shape;146;p2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w-IL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endParaRPr lang="he-IL" sz="1300" dirty="0"/>
          </a:p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iw-IL" sz="1300" dirty="0"/>
              <a:t>מה זה ריבית? ריבית היא מונח בכלכלה שפירושו סכום הכסף הנוסף המשולם על ידי לווה למלווה תמורת הזכות שנותן המלווה ללווה להשתמש בסכום כסף מסוים למשך תקופה מסוימת .</a:t>
            </a:r>
            <a:r>
              <a:rPr lang="he-IL" sz="1300" dirty="0"/>
              <a:t> מחיר הכסף</a:t>
            </a:r>
          </a:p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he-IL" sz="1300" dirty="0"/>
              <a:t>בעזרת הגדלה או הקטנה של הריבית ניתן לשלות בכמות הכסף שתהיה בשוק – למשל כאשר הריבית גבוהה מגבילים את כמות הכסף</a:t>
            </a:r>
            <a:endParaRPr sz="1300" dirty="0"/>
          </a:p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endParaRPr sz="1300" dirty="0"/>
          </a:p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iw-IL" sz="1300" dirty="0"/>
              <a:t>ניתן לבצע חיזוי ריבית בעזרת מודל בינה מלאכותית -</a:t>
            </a:r>
            <a:endParaRPr sz="1300" dirty="0"/>
          </a:p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iw-IL" sz="1300" dirty="0"/>
              <a:t>חיזוי מתוך דאטה היסטורי על מנת לחזות מה סביר שיקרה על סמך זיהוי תבניות בנתוני העבר הקיימים. </a:t>
            </a:r>
            <a:endParaRPr sz="1300" dirty="0"/>
          </a:p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iw-IL" sz="1300" dirty="0"/>
              <a:t>הרעיון הוא לעשות שימוש בכלים סטטיסטיים ובלמידת מכונה (machine learning) כדי לבנות מודלים הסתברותיים לחיזוי. </a:t>
            </a:r>
            <a:endParaRPr sz="1300" dirty="0"/>
          </a:p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iw-IL" sz="1300" dirty="0"/>
              <a:t>בפרויקט שלנו מימשנו שלוש שיטות לבחירת הפיצ'רים המשמעותיים ביותר במודל והשוואנו ביניהם. </a:t>
            </a:r>
            <a:endParaRPr sz="1300" dirty="0"/>
          </a:p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iw-IL" sz="1300" dirty="0"/>
              <a:t>והגענו לדיוק משמעותי על קבוצת הטסט בחיזוי הריבית.</a:t>
            </a:r>
            <a:endParaRPr sz="1300"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3" name="Google Shape;153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w-IL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endParaRPr lang="he-IL" sz="1300"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3" name="Google Shape;153;p3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w-IL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4445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he-IL" sz="1100" dirty="0"/>
              <a:t>אוקי אז בואו נדבר על הנתונים, נאספו בארה"ב מורכבים מסקרים ומדידות מהשנים 2008 עד 2020 שכל רשומה מייצגת חודש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he-IL" sz="1100" dirty="0"/>
              <a:t>לכל רשומה יש 36 פיצ'רים – מאפיינים ועוד ערך שיהיה המטרה שלנו – הריבית</a:t>
            </a:r>
          </a:p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he-IL" sz="1100" dirty="0"/>
              <a:t>שדות למשל</a:t>
            </a:r>
            <a:endParaRPr sz="1100" dirty="0"/>
          </a:p>
        </p:txBody>
      </p:sp>
      <p:sp>
        <p:nvSpPr>
          <p:cNvPr id="161" name="Google Shape;161;p4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w-IL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800" b="0" i="0" u="none" strike="noStrike" dirty="0">
                <a:latin typeface="Times New Roman"/>
                <a:ea typeface="Times New Roman"/>
                <a:cs typeface="Times New Roman"/>
                <a:sym typeface="Times New Roman"/>
              </a:rPr>
              <a:t>על המידע שאספנו נבצע תהליך של </a:t>
            </a:r>
            <a:r>
              <a:rPr lang="en-US" sz="1800" b="0" i="0" u="none" strike="noStrike" dirty="0">
                <a:latin typeface="Times New Roman"/>
                <a:ea typeface="Times New Roman"/>
                <a:cs typeface="Times New Roman"/>
                <a:sym typeface="Times New Roman"/>
              </a:rPr>
              <a:t>preprocessing</a:t>
            </a:r>
            <a:r>
              <a:rPr lang="he-IL" sz="1800" b="0" i="0" u="none" strike="noStrike" dirty="0">
                <a:latin typeface="Times New Roman"/>
                <a:ea typeface="Times New Roman"/>
                <a:cs typeface="Times New Roman"/>
                <a:sym typeface="Times New Roman"/>
              </a:rPr>
              <a:t> שכולל ניקוי עמודות ריקות 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800" b="0" i="0" u="none" strike="noStrike" dirty="0">
                <a:latin typeface="Times New Roman"/>
                <a:ea typeface="Times New Roman"/>
                <a:cs typeface="Times New Roman"/>
                <a:sym typeface="Times New Roman"/>
              </a:rPr>
              <a:t>אינטרפולציה להשלמת ערכים חסרים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800" b="0" i="0" u="none" strike="noStrike" dirty="0">
                <a:latin typeface="Times New Roman"/>
                <a:ea typeface="Times New Roman"/>
                <a:cs typeface="Times New Roman"/>
                <a:sym typeface="Times New Roman"/>
              </a:rPr>
              <a:t>ונרמול</a:t>
            </a:r>
            <a:endParaRPr sz="1800" b="0" i="0" u="none" strike="noStrik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5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w-IL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f3cd6453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df3cd64530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300" dirty="0"/>
              <a:t>לכל פיצ'ר יש תרומה משלו לאיכות החיזוי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300" dirty="0"/>
              <a:t>הגרף הבא נקרא גרף </a:t>
            </a:r>
            <a:r>
              <a:rPr lang="he-IL" sz="1300" dirty="0" err="1"/>
              <a:t>שאפ</a:t>
            </a:r>
            <a:endParaRPr lang="he-IL" sz="1300"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300" dirty="0"/>
              <a:t>בחלקו השמאלי תוכלו לראות את כל הפיצ'רים </a:t>
            </a:r>
            <a:r>
              <a:rPr lang="he-IL" sz="1300" dirty="0" err="1"/>
              <a:t>ממויינים</a:t>
            </a:r>
            <a:r>
              <a:rPr lang="he-IL" sz="1300" dirty="0"/>
              <a:t> לפי רמת ההשפעה שלהם על החיזוי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300" dirty="0"/>
              <a:t>הצבעים בעצם מסבירים איזה ערכים של הפיצ'ר הם משפיעים יותר, האם הערכים הגבוהים של הפיצ'ר משפיעים באדום, או בעצם הערכים הנמוכים בכחול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300" dirty="0"/>
              <a:t>עכשיו תסתכלו על הקו המרכזי, הערכים משמאל הם אלו שפוגעים בערך החיזוי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300" dirty="0"/>
              <a:t>והערכים מימין הם אלו התורמים לערך החיזוי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 sz="1300"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300" dirty="0"/>
              <a:t>למשל ניתן להסיק מהגרף שהערכים הגבוהים של </a:t>
            </a:r>
            <a:r>
              <a:rPr lang="en-US" sz="1300" dirty="0"/>
              <a:t>us job opening</a:t>
            </a:r>
            <a:r>
              <a:rPr lang="he-IL" sz="1300" dirty="0"/>
              <a:t> הראשון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300" dirty="0"/>
              <a:t>והערכים הנמוכים של </a:t>
            </a:r>
            <a:r>
              <a:rPr lang="en-US" sz="1300" dirty="0"/>
              <a:t>underemployment rate</a:t>
            </a:r>
            <a:r>
              <a:rPr lang="he-IL" sz="1300" dirty="0"/>
              <a:t> הערך החמישי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sz="1300" dirty="0"/>
              <a:t>תורמים לאיכות החיזוי</a:t>
            </a:r>
          </a:p>
        </p:txBody>
      </p:sp>
      <p:sp>
        <p:nvSpPr>
          <p:cNvPr id="175" name="Google Shape;175;gdf3cd64530_1_5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9867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f3cd6453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df3cd64530_1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1300" dirty="0">
                <a:highlight>
                  <a:srgbClr val="FFFFFE"/>
                </a:highlight>
              </a:rPr>
              <a:t>במקרים כאלה שיש הרבה פיצ'רים נרצה להשתמש בפיצ'ר </a:t>
            </a:r>
            <a:r>
              <a:rPr lang="he-IL" sz="1300" dirty="0" err="1">
                <a:highlight>
                  <a:srgbClr val="FFFFFE"/>
                </a:highlight>
              </a:rPr>
              <a:t>סלקשן</a:t>
            </a:r>
            <a:endParaRPr lang="he-IL" sz="1300" dirty="0">
              <a:highlight>
                <a:srgbClr val="FFFFFE"/>
              </a:highlight>
            </a:endParaRP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1300" dirty="0">
                <a:highlight>
                  <a:srgbClr val="FFFFFE"/>
                </a:highlight>
              </a:rPr>
              <a:t>שיטה </a:t>
            </a:r>
            <a:r>
              <a:rPr lang="he-IL" sz="1300" dirty="0" err="1">
                <a:highlight>
                  <a:srgbClr val="FFFFFE"/>
                </a:highlight>
              </a:rPr>
              <a:t>שמתמקדם</a:t>
            </a:r>
            <a:r>
              <a:rPr lang="he-IL" sz="1300" dirty="0">
                <a:highlight>
                  <a:srgbClr val="FFFFFE"/>
                </a:highlight>
              </a:rPr>
              <a:t> בצמצום כמות </a:t>
            </a:r>
            <a:r>
              <a:rPr lang="he-IL" sz="1300" dirty="0" err="1">
                <a:highlight>
                  <a:srgbClr val="FFFFFE"/>
                </a:highlight>
              </a:rPr>
              <a:t>הפיצרים</a:t>
            </a:r>
            <a:r>
              <a:rPr lang="he-IL" sz="1300" dirty="0">
                <a:highlight>
                  <a:srgbClr val="FFFFFE"/>
                </a:highlight>
              </a:rPr>
              <a:t> ומציאת אלה שיש להם הכי הרבה משמעות על החיזוי</a:t>
            </a:r>
          </a:p>
          <a:p>
            <a:pPr marL="0" marR="0" lvl="0" indent="0" algn="r" defTabSz="914400" rtl="1" eaLnBrk="1" fontAlgn="auto" latinLnBrk="0" hangingPunct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he-IL" sz="1300" dirty="0">
                <a:highlight>
                  <a:srgbClr val="FFFFFE"/>
                </a:highlight>
              </a:rPr>
              <a:t>שני היתרונות המשמעותיים של השיטה הזאת הם מניעת אובר </a:t>
            </a:r>
            <a:r>
              <a:rPr lang="he-IL" sz="1300" dirty="0" err="1">
                <a:highlight>
                  <a:srgbClr val="FFFFFE"/>
                </a:highlight>
              </a:rPr>
              <a:t>פיטטינג</a:t>
            </a:r>
            <a:r>
              <a:rPr lang="he-IL" sz="1300" dirty="0">
                <a:highlight>
                  <a:srgbClr val="FFFFFE"/>
                </a:highlight>
              </a:rPr>
              <a:t> – התאמת יתר של הנתונים לחיזוי, מצב מסוכן בלמידת מכונה מכיוון שהוא יראה לנו דיוק גבוה, אך בפועל יכולות החיזוי שלו יהיו חלשות</a:t>
            </a: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1300" dirty="0">
                <a:highlight>
                  <a:srgbClr val="FFFFFE"/>
                </a:highlight>
              </a:rPr>
              <a:t>יתרון השני הוא שנצטרך לשמור וללמוד עם הרבה </a:t>
            </a:r>
            <a:r>
              <a:rPr lang="he-IL" sz="1300" dirty="0" err="1">
                <a:highlight>
                  <a:srgbClr val="FFFFFE"/>
                </a:highlight>
              </a:rPr>
              <a:t>הרבה</a:t>
            </a:r>
            <a:r>
              <a:rPr lang="he-IL" sz="1300" dirty="0">
                <a:highlight>
                  <a:srgbClr val="FFFFFE"/>
                </a:highlight>
              </a:rPr>
              <a:t> פחות מידע 36 לעומת 5</a:t>
            </a: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1300" dirty="0">
                <a:highlight>
                  <a:srgbClr val="FFFFFE"/>
                </a:highlight>
              </a:rPr>
              <a:t>אנחנו משתמשים ב3 מודלים מוכרים לביצוע </a:t>
            </a:r>
            <a:r>
              <a:rPr lang="he-IL" sz="1300" dirty="0" err="1">
                <a:highlight>
                  <a:srgbClr val="FFFFFE"/>
                </a:highlight>
              </a:rPr>
              <a:t>פיצר</a:t>
            </a:r>
            <a:r>
              <a:rPr lang="he-IL" sz="1300" dirty="0">
                <a:highlight>
                  <a:srgbClr val="FFFFFE"/>
                </a:highlight>
              </a:rPr>
              <a:t> </a:t>
            </a:r>
            <a:r>
              <a:rPr lang="he-IL" sz="1300" dirty="0" err="1">
                <a:highlight>
                  <a:srgbClr val="FFFFFE"/>
                </a:highlight>
              </a:rPr>
              <a:t>סלקשן</a:t>
            </a:r>
            <a:r>
              <a:rPr lang="he-IL" sz="1300" dirty="0">
                <a:highlight>
                  <a:srgbClr val="FFFFFE"/>
                </a:highlight>
              </a:rPr>
              <a:t> – פילטר </a:t>
            </a:r>
            <a:r>
              <a:rPr lang="he-IL" sz="1300" dirty="0" err="1">
                <a:highlight>
                  <a:srgbClr val="FFFFFE"/>
                </a:highlight>
              </a:rPr>
              <a:t>וראפינג</a:t>
            </a:r>
            <a:r>
              <a:rPr lang="he-IL" sz="1300" dirty="0">
                <a:highlight>
                  <a:srgbClr val="FFFFFE"/>
                </a:highlight>
              </a:rPr>
              <a:t> </a:t>
            </a:r>
            <a:r>
              <a:rPr lang="he-IL" sz="1300" dirty="0" err="1">
                <a:highlight>
                  <a:srgbClr val="FFFFFE"/>
                </a:highlight>
              </a:rPr>
              <a:t>ואמבדד</a:t>
            </a:r>
            <a:r>
              <a:rPr lang="he-IL" sz="1300" dirty="0">
                <a:highlight>
                  <a:srgbClr val="FFFFFE"/>
                </a:highlight>
              </a:rPr>
              <a:t>, לא נתעמק </a:t>
            </a:r>
            <a:r>
              <a:rPr lang="he-IL" sz="1300" dirty="0" err="1">
                <a:highlight>
                  <a:srgbClr val="FFFFFE"/>
                </a:highlight>
              </a:rPr>
              <a:t>באיך</a:t>
            </a:r>
            <a:r>
              <a:rPr lang="he-IL" sz="1300" dirty="0">
                <a:highlight>
                  <a:srgbClr val="FFFFFE"/>
                </a:highlight>
              </a:rPr>
              <a:t> הם עובדים בשלב זה.</a:t>
            </a: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e-IL" sz="1300" dirty="0">
                <a:highlight>
                  <a:srgbClr val="FFFFFE"/>
                </a:highlight>
              </a:rPr>
              <a:t>נשווה בין התוצאות של שלושתם ונבחר במודל הטוב ביותר</a:t>
            </a: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he-IL" sz="1300" dirty="0">
              <a:highlight>
                <a:srgbClr val="FFFFFE"/>
              </a:highlight>
            </a:endParaRP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highlight>
                <a:srgbClr val="FFFFFE"/>
              </a:highlight>
            </a:endParaRP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w-IL" sz="1300" dirty="0">
                <a:highlight>
                  <a:srgbClr val="FFFFFE"/>
                </a:highlight>
              </a:rPr>
              <a:t>שלושה פיצ׳ר סלקשיין - </a:t>
            </a:r>
            <a:endParaRPr sz="1300" dirty="0">
              <a:highlight>
                <a:srgbClr val="FFFFFE"/>
              </a:highlight>
            </a:endParaRP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w-IL" sz="1300" dirty="0">
                <a:highlight>
                  <a:srgbClr val="FFFFFE"/>
                </a:highlight>
              </a:rPr>
              <a:t>1. filter method - שימוש בקורלציית פירסון- שלושת הפיצ׳רים הטובים ביותר שיצאו במודל זה הם:</a:t>
            </a:r>
            <a:r>
              <a:rPr lang="iw-IL" sz="1300" dirty="0">
                <a:solidFill>
                  <a:srgbClr val="212121"/>
                </a:solidFill>
                <a:highlight>
                  <a:srgbClr val="FFFFFF"/>
                </a:highlight>
              </a:rPr>
              <a:t>SPY Adj-Close , Conf. Board Consumer Confidence Survey, Underemployment Rate Latest.</a:t>
            </a:r>
            <a:endParaRPr sz="13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w-IL" sz="1300" dirty="0">
                <a:highlight>
                  <a:srgbClr val="FFFFFE"/>
                </a:highlight>
              </a:rPr>
              <a:t>2. RFE (Recursive Feature Elimination) - שלושת הפיצ׳רים הטובים ביותר שיצאו במודל זה הם: US Job Openings Rates Latest</a:t>
            </a:r>
            <a:r>
              <a:rPr lang="iw-IL" sz="1300" dirty="0">
                <a:solidFill>
                  <a:srgbClr val="212121"/>
                </a:solidFill>
                <a:highlight>
                  <a:srgbClr val="FFFFFF"/>
                </a:highlight>
              </a:rPr>
              <a:t> , Conf. Board Consumer Confidence Survey, </a:t>
            </a:r>
            <a:r>
              <a:rPr lang="iw-IL" sz="1300" dirty="0">
                <a:highlight>
                  <a:srgbClr val="FFFFFE"/>
                </a:highlight>
              </a:rPr>
              <a:t>Labor Force Participation Rate Latest</a:t>
            </a:r>
            <a:endParaRPr sz="1300" dirty="0">
              <a:highlight>
                <a:srgbClr val="FFFFFE"/>
              </a:highlight>
            </a:endParaRP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 dirty="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iw-IL" sz="1300" dirty="0">
                <a:highlight>
                  <a:srgbClr val="FFFFFE"/>
                </a:highlight>
              </a:rPr>
              <a:t>3. embedded method - שימוש בלסקוב -  - שני הפיצ׳רים הטובים ביותר שיצאו במודל זה הם: </a:t>
            </a:r>
            <a:r>
              <a:rPr lang="iw-IL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Core pce Survey</a:t>
            </a:r>
            <a:r>
              <a:rPr lang="iw-IL" sz="1300" dirty="0">
                <a:solidFill>
                  <a:srgbClr val="212121"/>
                </a:solidFill>
                <a:highlight>
                  <a:srgbClr val="FFFFFF"/>
                </a:highlight>
              </a:rPr>
              <a:t>, </a:t>
            </a:r>
            <a:r>
              <a:rPr lang="iw-IL" dirty="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SPY Adj-Close</a:t>
            </a:r>
            <a:r>
              <a:rPr lang="iw-IL" sz="1300" dirty="0">
                <a:solidFill>
                  <a:srgbClr val="212121"/>
                </a:solidFill>
                <a:highlight>
                  <a:srgbClr val="FFFFFF"/>
                </a:highlight>
              </a:rPr>
              <a:t>.</a:t>
            </a:r>
            <a:endParaRPr sz="1300" dirty="0">
              <a:highlight>
                <a:srgbClr val="FFFFFE"/>
              </a:highlight>
            </a:endParaRP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 dirty="0">
              <a:highlight>
                <a:srgbClr val="FFFFFE"/>
              </a:highlight>
            </a:endParaRPr>
          </a:p>
          <a:p>
            <a:pPr marL="0" lvl="0" indent="0" algn="r" rtl="1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 sz="1300" dirty="0">
                <a:highlight>
                  <a:srgbClr val="FFFFFE"/>
                </a:highlight>
              </a:rPr>
              <a:t>המודל הטוב ביותר היה ____</a:t>
            </a:r>
            <a:endParaRPr sz="1300" dirty="0">
              <a:highlight>
                <a:srgbClr val="FFFFFE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300" dirty="0"/>
          </a:p>
        </p:txBody>
      </p:sp>
      <p:sp>
        <p:nvSpPr>
          <p:cNvPr id="175" name="Google Shape;175;gdf3cd64530_1_5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fb405336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fb405336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/>
              <a:t>נבחן את תוצאות המודלים של ה</a:t>
            </a:r>
            <a:r>
              <a:rPr lang="en-US" dirty="0"/>
              <a:t>ML, </a:t>
            </a:r>
            <a:r>
              <a:rPr lang="he-IL" dirty="0"/>
              <a:t>בעזרת 2 מדדים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MSE </a:t>
            </a:r>
            <a:r>
              <a:rPr lang="he-IL" dirty="0"/>
              <a:t> - סוכם את כמות השגיאות – מרחק בין התוצאה האמיתית לחיזוי – 0 זה אופטימלי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 </a:t>
            </a:r>
            <a:r>
              <a:rPr lang="he-IL" dirty="0"/>
              <a:t>בריבוע מחשב את המרחקים של הנקודות מקו הרגרסיה – 1 זה אופטימלי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/>
              <a:t>השתמשנו ב2 מודלי למידה </a:t>
            </a:r>
            <a:r>
              <a:rPr lang="en-US" dirty="0"/>
              <a:t>SVR</a:t>
            </a:r>
            <a:r>
              <a:rPr lang="he-IL" dirty="0"/>
              <a:t> ו</a:t>
            </a:r>
            <a:r>
              <a:rPr lang="en-US" dirty="0"/>
              <a:t>Linier Regression</a:t>
            </a:r>
            <a:r>
              <a:rPr lang="he-IL" dirty="0"/>
              <a:t> שלא נפרט גם עליהם יותר בשלב זה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/>
              <a:t>ובעמודה </a:t>
            </a:r>
            <a:r>
              <a:rPr lang="he-IL" dirty="0" err="1"/>
              <a:t>השניה</a:t>
            </a:r>
            <a:r>
              <a:rPr lang="he-IL" dirty="0"/>
              <a:t> </a:t>
            </a:r>
            <a:r>
              <a:rPr lang="he-IL" dirty="0" err="1"/>
              <a:t>מצויין</a:t>
            </a:r>
            <a:r>
              <a:rPr lang="he-IL" dirty="0"/>
              <a:t> באיזה </a:t>
            </a:r>
            <a:r>
              <a:rPr lang="he-IL" dirty="0" err="1"/>
              <a:t>פיצר</a:t>
            </a:r>
            <a:r>
              <a:rPr lang="he-IL" dirty="0"/>
              <a:t> </a:t>
            </a:r>
            <a:r>
              <a:rPr lang="he-IL" dirty="0" err="1"/>
              <a:t>סלקשין</a:t>
            </a:r>
            <a:r>
              <a:rPr lang="he-IL" dirty="0"/>
              <a:t> השתמשנו 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he-IL"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/>
              <a:t>נשווה בין התוצאות ללא </a:t>
            </a:r>
            <a:r>
              <a:rPr lang="he-IL" dirty="0" err="1"/>
              <a:t>פיצר</a:t>
            </a:r>
            <a:r>
              <a:rPr lang="he-IL" dirty="0"/>
              <a:t> לעומת המודל הכי טוב שלנו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/>
              <a:t>ניתן לראות שאם </a:t>
            </a:r>
            <a:r>
              <a:rPr lang="he-IL" dirty="0" err="1"/>
              <a:t>נתשמש</a:t>
            </a:r>
            <a:r>
              <a:rPr lang="he-IL" dirty="0"/>
              <a:t> </a:t>
            </a:r>
            <a:r>
              <a:rPr lang="he-IL" dirty="0" err="1"/>
              <a:t>בפיצר</a:t>
            </a:r>
            <a:r>
              <a:rPr lang="he-IL" dirty="0"/>
              <a:t> </a:t>
            </a:r>
            <a:r>
              <a:rPr lang="he-IL" dirty="0" err="1"/>
              <a:t>סלקשן</a:t>
            </a:r>
            <a:r>
              <a:rPr lang="he-IL" dirty="0"/>
              <a:t> הזה נצליח להוריד את כמות </a:t>
            </a:r>
            <a:r>
              <a:rPr lang="he-IL" dirty="0" err="1"/>
              <a:t>הפיצרים</a:t>
            </a:r>
            <a:r>
              <a:rPr lang="he-IL" dirty="0"/>
              <a:t> מ36 ל3</a:t>
            </a:r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he-IL" dirty="0"/>
              <a:t>ונפגע באיכות המודל בפחות מאחוז אחד, מחיר שמאוד שווה לשלם</a:t>
            </a:r>
          </a:p>
        </p:txBody>
      </p:sp>
      <p:sp>
        <p:nvSpPr>
          <p:cNvPr id="182" name="Google Shape;182;gdfb4053366_0_15:notes"/>
          <p:cNvSpPr txBox="1">
            <a:spLocks noGrp="1"/>
          </p:cNvSpPr>
          <p:nvPr>
            <p:ph type="sldNum" idx="12"/>
          </p:nvPr>
        </p:nvSpPr>
        <p:spPr>
          <a:xfrm>
            <a:off x="1588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w-IL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9600"/>
              <a:buFont typeface="Corbel"/>
              <a:buNone/>
              <a:defRPr sz="9600" b="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 b="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>
            <a:spLocks noGrp="1"/>
          </p:cNvSpPr>
          <p:nvPr>
            <p:ph type="pic" idx="2"/>
          </p:nvPr>
        </p:nvSpPr>
        <p:spPr>
          <a:xfrm>
            <a:off x="839788" y="987425"/>
            <a:ext cx="10515600" cy="3379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839788" y="5186516"/>
            <a:ext cx="10514012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839788" y="4489399"/>
            <a:ext cx="10514012" cy="1501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4400"/>
              <a:buFont typeface="Corbel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2"/>
          </p:nvPr>
        </p:nvSpPr>
        <p:spPr>
          <a:xfrm>
            <a:off x="838200" y="4501729"/>
            <a:ext cx="10512424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lang="iw-IL" sz="8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orbel"/>
              <a:buNone/>
            </a:pPr>
            <a:r>
              <a:rPr lang="iw-IL" sz="8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839788" y="4850581"/>
            <a:ext cx="10514012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2"/>
          </p:nvPr>
        </p:nvSpPr>
        <p:spPr>
          <a:xfrm>
            <a:off x="1356798" y="257175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3"/>
          </p:nvPr>
        </p:nvSpPr>
        <p:spPr>
          <a:xfrm>
            <a:off x="4587994" y="188595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4"/>
          </p:nvPr>
        </p:nvSpPr>
        <p:spPr>
          <a:xfrm>
            <a:off x="4577441" y="257175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5"/>
          </p:nvPr>
        </p:nvSpPr>
        <p:spPr>
          <a:xfrm>
            <a:off x="7829035" y="188595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6"/>
          </p:nvPr>
        </p:nvSpPr>
        <p:spPr>
          <a:xfrm>
            <a:off x="7829035" y="257175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sz="2400" b="0">
                <a:solidFill>
                  <a:srgbClr val="EDEDED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4" name="Google Shape;114;p21"/>
          <p:cNvSpPr>
            <a:spLocks noGrp="1"/>
          </p:cNvSpPr>
          <p:nvPr>
            <p:ph type="pic" idx="2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3"/>
          </p:nvPr>
        </p:nvSpPr>
        <p:spPr>
          <a:xfrm>
            <a:off x="1332085" y="4873765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4"/>
          </p:nvPr>
        </p:nvSpPr>
        <p:spPr>
          <a:xfrm>
            <a:off x="4568997" y="4297503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sz="2400" b="0">
                <a:solidFill>
                  <a:srgbClr val="EDEDED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21"/>
          <p:cNvSpPr>
            <a:spLocks noGrp="1"/>
          </p:cNvSpPr>
          <p:nvPr>
            <p:ph type="pic" idx="5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6"/>
          </p:nvPr>
        </p:nvSpPr>
        <p:spPr>
          <a:xfrm>
            <a:off x="4567644" y="4873764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7"/>
          </p:nvPr>
        </p:nvSpPr>
        <p:spPr>
          <a:xfrm>
            <a:off x="7804322" y="4297503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400"/>
              <a:buNone/>
              <a:defRPr sz="2400" b="0">
                <a:solidFill>
                  <a:srgbClr val="EDEDED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1"/>
          <p:cNvSpPr>
            <a:spLocks noGrp="1"/>
          </p:cNvSpPr>
          <p:nvPr>
            <p:ph type="pic" idx="8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196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9"/>
          </p:nvPr>
        </p:nvSpPr>
        <p:spPr>
          <a:xfrm>
            <a:off x="7804197" y="4873762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 rot="5400000">
            <a:off x="4061231" y="-1115606"/>
            <a:ext cx="4351338" cy="102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9600"/>
              <a:buFont typeface="Corbel"/>
              <a:buNone/>
              <a:defRPr sz="9600" b="0">
                <a:solidFill>
                  <a:srgbClr val="E2E2E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 sz="3200" b="0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502521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6319840" y="1825625"/>
            <a:ext cx="50339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1120000" y="2505075"/>
            <a:ext cx="502521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3"/>
          </p:nvPr>
        </p:nvSpPr>
        <p:spPr>
          <a:xfrm>
            <a:off x="6319840" y="1681163"/>
            <a:ext cx="503554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 b="0">
                <a:solidFill>
                  <a:schemeClr val="l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4"/>
          </p:nvPr>
        </p:nvSpPr>
        <p:spPr>
          <a:xfrm>
            <a:off x="6319840" y="2505075"/>
            <a:ext cx="503554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1120000" y="2057400"/>
            <a:ext cx="365202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orbe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1120000" y="2057400"/>
            <a:ext cx="365202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5400"/>
              <a:buFont typeface="Corbel"/>
              <a:buNone/>
              <a:defRPr sz="5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EDEDED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EDEDE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f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"/>
          <p:cNvSpPr txBox="1">
            <a:spLocks noGrp="1"/>
          </p:cNvSpPr>
          <p:nvPr>
            <p:ph type="ctrTitle"/>
          </p:nvPr>
        </p:nvSpPr>
        <p:spPr>
          <a:xfrm>
            <a:off x="1026574" y="466602"/>
            <a:ext cx="10668000" cy="9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0"/>
              <a:buFont typeface="Gill Sans"/>
              <a:buNone/>
            </a:pPr>
            <a:r>
              <a:rPr lang="iw-IL" sz="46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תחזית ריבית בעזרת בינה מלאכותית -</a:t>
            </a:r>
            <a:endParaRPr sz="4600" b="1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2E2E2"/>
              </a:buClr>
              <a:buSzPts val="6000"/>
              <a:buFont typeface="Gill Sans"/>
              <a:buNone/>
            </a:pPr>
            <a:r>
              <a:rPr lang="iw-IL" sz="46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בחירת פיצ'רים </a:t>
            </a:r>
            <a:endParaRPr sz="38700" dirty="0"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2" name="Google Shape;142;p1"/>
          <p:cNvSpPr txBox="1"/>
          <p:nvPr/>
        </p:nvSpPr>
        <p:spPr>
          <a:xfrm>
            <a:off x="9571679" y="4483222"/>
            <a:ext cx="2382900" cy="214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w-IL" sz="28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אסף זקס</a:t>
            </a:r>
            <a:endParaRPr sz="2800" dirty="0">
              <a:solidFill>
                <a:schemeClr val="lt2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w-IL" sz="28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עומר נגר</a:t>
            </a:r>
            <a:endParaRPr sz="2800" dirty="0">
              <a:solidFill>
                <a:schemeClr val="lt2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w-IL" sz="2800" b="0" i="0" u="none" strike="noStrike" cap="none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שחר מרץ</a:t>
            </a:r>
            <a:endParaRPr sz="28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iw-IL" sz="28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פלג ביטון</a:t>
            </a:r>
            <a:endParaRPr sz="2800" dirty="0">
              <a:solidFill>
                <a:schemeClr val="lt2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iw-IL" sz="28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דניאל גורסיה</a:t>
            </a:r>
            <a:endParaRPr sz="2800" dirty="0">
              <a:solidFill>
                <a:schemeClr val="lt2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Picture 2" descr="A person wearing a gas mask&#10;&#10;Description automatically generated with medium confidence">
            <a:extLst>
              <a:ext uri="{FF2B5EF4-FFF2-40B4-BE49-F238E27FC236}">
                <a16:creationId xmlns:a16="http://schemas.microsoft.com/office/drawing/2014/main" id="{2E957E40-12CA-4944-92A9-6B59A4423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21" y="3956103"/>
            <a:ext cx="4315278" cy="2693857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338E86-9B54-4FB2-9BCB-EC9E9B9E3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21" y="2143927"/>
            <a:ext cx="2705100" cy="16859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fb4053366_0_15"/>
          <p:cNvSpPr txBox="1">
            <a:spLocks noGrp="1"/>
          </p:cNvSpPr>
          <p:nvPr>
            <p:ph type="body" idx="1"/>
          </p:nvPr>
        </p:nvSpPr>
        <p:spPr>
          <a:xfrm>
            <a:off x="630150" y="154400"/>
            <a:ext cx="109245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1"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/>
              <a:buNone/>
            </a:pPr>
            <a:r>
              <a:rPr lang="iw-IL" sz="6000" b="1" dirty="0">
                <a:latin typeface="Calibri"/>
                <a:ea typeface="Calibri"/>
                <a:cs typeface="Calibri"/>
                <a:sym typeface="Calibri"/>
              </a:rPr>
              <a:t>תוצאות</a:t>
            </a:r>
            <a:endParaRPr sz="6000" b="1" dirty="0"/>
          </a:p>
        </p:txBody>
      </p:sp>
      <p:sp>
        <p:nvSpPr>
          <p:cNvPr id="185" name="Google Shape;185;gdfb4053366_0_15"/>
          <p:cNvSpPr txBox="1"/>
          <p:nvPr/>
        </p:nvSpPr>
        <p:spPr>
          <a:xfrm>
            <a:off x="1619250" y="1121740"/>
            <a:ext cx="9935400" cy="132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he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שהפיצ'רים הכי משמעותיות לחיזוי ריבית:</a:t>
            </a:r>
            <a:endParaRPr lang="ar-AE"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8;gdf3cd64530_1_5">
            <a:extLst>
              <a:ext uri="{FF2B5EF4-FFF2-40B4-BE49-F238E27FC236}">
                <a16:creationId xmlns:a16="http://schemas.microsoft.com/office/drawing/2014/main" id="{13882B80-8CA8-4A7E-9C26-BF4BE78FA367}"/>
              </a:ext>
            </a:extLst>
          </p:cNvPr>
          <p:cNvSpPr txBox="1"/>
          <p:nvPr/>
        </p:nvSpPr>
        <p:spPr>
          <a:xfrm>
            <a:off x="1037475" y="1924254"/>
            <a:ext cx="87066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Conf. Board Consumer Confidence Survey</a:t>
            </a:r>
          </a:p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Labor Force Participation Rate Latest</a:t>
            </a:r>
          </a:p>
          <a:p>
            <a:pPr algn="l"/>
            <a:r>
              <a:rPr lang="en-US" sz="3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US Job Openings Rates Latest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" name="Google Shape;178;gdf3cd64530_1_5">
            <a:extLst>
              <a:ext uri="{FF2B5EF4-FFF2-40B4-BE49-F238E27FC236}">
                <a16:creationId xmlns:a16="http://schemas.microsoft.com/office/drawing/2014/main" id="{4DEB86C8-E5A0-423C-A148-19E492777F70}"/>
              </a:ext>
            </a:extLst>
          </p:cNvPr>
          <p:cNvSpPr txBox="1"/>
          <p:nvPr/>
        </p:nvSpPr>
        <p:spPr>
          <a:xfrm>
            <a:off x="714375" y="3934029"/>
            <a:ext cx="11306175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r" rtl="1"/>
            <a:r>
              <a:rPr lang="en-US" sz="3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3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סקר מדד הביטחון של הצרכנים בכלכלה</a:t>
            </a:r>
            <a:endParaRPr lang="en-US" sz="32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en-US" sz="3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3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סך העובדים במשק (כולל מחפשי עבודה) חלקי כל מי שבגיל העבודה</a:t>
            </a:r>
            <a:endParaRPr lang="en-US" sz="3200" b="0" i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en-US" sz="32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אחוז המשרות הפתוחות בארה"ב</a:t>
            </a:r>
            <a:endParaRPr sz="2400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9862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fb4053366_0_21"/>
          <p:cNvSpPr txBox="1">
            <a:spLocks noGrp="1"/>
          </p:cNvSpPr>
          <p:nvPr>
            <p:ph type="body" idx="1"/>
          </p:nvPr>
        </p:nvSpPr>
        <p:spPr>
          <a:xfrm>
            <a:off x="630150" y="265325"/>
            <a:ext cx="109245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1"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/>
              <a:buNone/>
            </a:pPr>
            <a:r>
              <a:rPr lang="iw-IL" sz="6000" b="1" dirty="0">
                <a:latin typeface="Calibri"/>
                <a:ea typeface="Calibri"/>
                <a:cs typeface="Calibri"/>
                <a:sym typeface="Calibri"/>
              </a:rPr>
              <a:t>סיכום</a:t>
            </a:r>
            <a:endParaRPr sz="6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1"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/>
              <a:buNone/>
            </a:pPr>
            <a:endParaRPr sz="6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dfb4053366_0_21"/>
          <p:cNvSpPr txBox="1"/>
          <p:nvPr/>
        </p:nvSpPr>
        <p:spPr>
          <a:xfrm>
            <a:off x="1371600" y="1690700"/>
            <a:ext cx="9441600" cy="17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71;p5">
            <a:extLst>
              <a:ext uri="{FF2B5EF4-FFF2-40B4-BE49-F238E27FC236}">
                <a16:creationId xmlns:a16="http://schemas.microsoft.com/office/drawing/2014/main" id="{F5523DF1-EDE1-4946-A377-5B147F9BC4A2}"/>
              </a:ext>
            </a:extLst>
          </p:cNvPr>
          <p:cNvSpPr txBox="1"/>
          <p:nvPr/>
        </p:nvSpPr>
        <p:spPr>
          <a:xfrm>
            <a:off x="2978015" y="1369547"/>
            <a:ext cx="8506880" cy="4184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lvl="0" indent="-4572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 panose="020B0604020202020204" pitchFamily="34" charset="0"/>
              <a:buChar char="•"/>
            </a:pPr>
            <a:r>
              <a:rPr lang="he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יכולת חיזוי הריבית היא מכפיל כוח</a:t>
            </a: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2600" lvl="0" indent="-4572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 panose="020B0604020202020204" pitchFamily="34" charset="0"/>
              <a:buChar char="•"/>
            </a:pPr>
            <a:r>
              <a:rPr lang="iw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e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ניתן לבצע חיזוי מדויק יותר עם בינה מלאכותית</a:t>
            </a:r>
          </a:p>
          <a:p>
            <a:pPr marL="482600" lvl="0" indent="-4572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r>
              <a:rPr lang="he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 הינו כלי הכרחי</a:t>
            </a:r>
          </a:p>
          <a:p>
            <a:pPr marL="457200" lvl="0" indent="-431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alibri"/>
              <a:buChar char="●"/>
            </a:pPr>
            <a:endParaRPr lang="he-IL"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alibri"/>
              <a:buChar char="●"/>
            </a:pP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4536CA0-42A0-44D9-80FA-07A0BBCB5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" y="4567408"/>
            <a:ext cx="4151630" cy="19007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fb4053366_0_21"/>
          <p:cNvSpPr txBox="1">
            <a:spLocks noGrp="1"/>
          </p:cNvSpPr>
          <p:nvPr>
            <p:ph type="body" idx="1"/>
          </p:nvPr>
        </p:nvSpPr>
        <p:spPr>
          <a:xfrm>
            <a:off x="630150" y="409436"/>
            <a:ext cx="109245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1"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/>
              <a:buNone/>
            </a:pPr>
            <a:r>
              <a:rPr lang="he-IL" sz="6000" b="1" dirty="0">
                <a:latin typeface="Calibri"/>
                <a:ea typeface="Calibri"/>
                <a:cs typeface="Calibri"/>
                <a:sym typeface="Calibri"/>
              </a:rPr>
              <a:t>שאלות?</a:t>
            </a:r>
            <a:endParaRPr sz="6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dfb4053366_0_21"/>
          <p:cNvSpPr txBox="1"/>
          <p:nvPr/>
        </p:nvSpPr>
        <p:spPr>
          <a:xfrm>
            <a:off x="1371600" y="1060136"/>
            <a:ext cx="9441600" cy="17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B7D81-FA9D-415B-9407-3FCE2BD0D119}"/>
              </a:ext>
            </a:extLst>
          </p:cNvPr>
          <p:cNvSpPr txBox="1"/>
          <p:nvPr/>
        </p:nvSpPr>
        <p:spPr>
          <a:xfrm>
            <a:off x="2438400" y="4754880"/>
            <a:ext cx="81106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he-IL" sz="20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אסף זקס - 302329693</a:t>
            </a: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he-IL" sz="20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עומר נגר - </a:t>
            </a:r>
            <a:r>
              <a:rPr lang="en-US" sz="20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307937714</a:t>
            </a:r>
            <a:endParaRPr lang="he-IL" sz="2000" dirty="0">
              <a:solidFill>
                <a:schemeClr val="lt2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he-IL" sz="2000" b="0" i="0" u="none" strike="noStrike" cap="none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שחר מרץ - </a:t>
            </a:r>
            <a:r>
              <a:rPr lang="en-US" sz="20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208240275</a:t>
            </a:r>
            <a:endParaRPr lang="he-IL" sz="2000" b="0" i="0" u="none" strike="noStrike" cap="none" dirty="0">
              <a:solidFill>
                <a:schemeClr val="lt2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marR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he-IL" sz="20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פלג ביטון - </a:t>
            </a:r>
            <a:r>
              <a:rPr lang="en-US" sz="20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203842703</a:t>
            </a:r>
            <a:endParaRPr lang="he-IL" sz="2000" dirty="0">
              <a:solidFill>
                <a:schemeClr val="lt2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he-IL" sz="20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דניאל </a:t>
            </a:r>
            <a:r>
              <a:rPr lang="he-IL" sz="2000" dirty="0" err="1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גורסיה</a:t>
            </a:r>
            <a:r>
              <a:rPr lang="he-IL" sz="2000" dirty="0">
                <a:solidFill>
                  <a:schemeClr val="lt2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- 206091407</a:t>
            </a:r>
          </a:p>
        </p:txBody>
      </p:sp>
    </p:spTree>
    <p:extLst>
      <p:ext uri="{BB962C8B-B14F-4D97-AF65-F5344CB8AC3E}">
        <p14:creationId xmlns:p14="http://schemas.microsoft.com/office/powerpoint/2010/main" val="4211256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6000"/>
              <a:buFont typeface="Calibri"/>
              <a:buNone/>
            </a:pPr>
            <a:r>
              <a:rPr lang="iw-IL" sz="6000" b="1">
                <a:latin typeface="Calibri"/>
                <a:ea typeface="Calibri"/>
                <a:cs typeface="Calibri"/>
                <a:sym typeface="Calibri"/>
              </a:rPr>
              <a:t>תוכן עניינים </a:t>
            </a:r>
            <a:endParaRPr sz="6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"/>
          <p:cNvSpPr txBox="1">
            <a:spLocks noGrp="1"/>
          </p:cNvSpPr>
          <p:nvPr>
            <p:ph type="body" idx="1"/>
          </p:nvPr>
        </p:nvSpPr>
        <p:spPr>
          <a:xfrm>
            <a:off x="1119900" y="1552040"/>
            <a:ext cx="10233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None/>
            </a:pPr>
            <a:r>
              <a:rPr lang="iw-IL" sz="3200" dirty="0">
                <a:latin typeface="Calibri"/>
                <a:ea typeface="Calibri"/>
                <a:cs typeface="Calibri"/>
                <a:sym typeface="Calibri"/>
              </a:rPr>
              <a:t>מבוא - חיזוי ריבית? 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None/>
            </a:pPr>
            <a:r>
              <a:rPr lang="iw-IL" sz="3200" dirty="0">
                <a:latin typeface="Calibri"/>
                <a:ea typeface="Calibri"/>
                <a:cs typeface="Calibri"/>
                <a:sym typeface="Calibri"/>
              </a:rPr>
              <a:t>אודות הנתונים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None/>
            </a:pPr>
            <a:r>
              <a:rPr lang="iw-IL" sz="3200" dirty="0">
                <a:latin typeface="Calibri"/>
                <a:ea typeface="Calibri"/>
                <a:cs typeface="Calibri"/>
                <a:sym typeface="Calibri"/>
              </a:rPr>
              <a:t>Preprocessing 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None/>
            </a:pPr>
            <a:r>
              <a:rPr lang="iw-IL" sz="3200" dirty="0">
                <a:latin typeface="Calibri"/>
                <a:ea typeface="Calibri"/>
                <a:cs typeface="Calibri"/>
                <a:sym typeface="Calibri"/>
              </a:rPr>
              <a:t>מימוש מודל לבחירת פיצ'רים (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iw-IL" sz="3200" dirty="0">
                <a:latin typeface="Calibri"/>
                <a:ea typeface="Calibri"/>
                <a:cs typeface="Calibri"/>
                <a:sym typeface="Calibri"/>
              </a:rPr>
              <a:t>eature 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iw-IL" sz="3200" dirty="0">
                <a:latin typeface="Calibri"/>
                <a:ea typeface="Calibri"/>
                <a:cs typeface="Calibri"/>
                <a:sym typeface="Calibri"/>
              </a:rPr>
              <a:t>election)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None/>
            </a:pPr>
            <a:r>
              <a:rPr lang="iw-IL" sz="3200" dirty="0">
                <a:latin typeface="Calibri"/>
                <a:ea typeface="Calibri"/>
                <a:cs typeface="Calibri"/>
                <a:sym typeface="Calibri"/>
              </a:rPr>
              <a:t>תוצאות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None/>
            </a:pPr>
            <a:r>
              <a:rPr lang="iw-IL" sz="3200" dirty="0">
                <a:latin typeface="Calibri"/>
                <a:ea typeface="Calibri"/>
                <a:cs typeface="Calibri"/>
                <a:sym typeface="Calibri"/>
              </a:rPr>
              <a:t>סיכום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50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>
            <a:spLocks noGrp="1"/>
          </p:cNvSpPr>
          <p:nvPr>
            <p:ph type="title"/>
          </p:nvPr>
        </p:nvSpPr>
        <p:spPr>
          <a:xfrm>
            <a:off x="838200" y="19423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6000"/>
              <a:buFont typeface="Calibri"/>
              <a:buNone/>
            </a:pPr>
            <a:r>
              <a:rPr lang="iw-IL" sz="6000" b="1" dirty="0">
                <a:latin typeface="Calibri"/>
                <a:ea typeface="Calibri"/>
                <a:cs typeface="Calibri"/>
                <a:sym typeface="Calibri"/>
              </a:rPr>
              <a:t>מבוא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>
            <a:spLocks noGrp="1"/>
          </p:cNvSpPr>
          <p:nvPr>
            <p:ph type="body" idx="1"/>
          </p:nvPr>
        </p:nvSpPr>
        <p:spPr>
          <a:xfrm>
            <a:off x="1457359" y="1126500"/>
            <a:ext cx="10233900" cy="46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indent="-457200" algn="r" rtl="1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iw-IL" dirty="0">
                <a:latin typeface="Calibri"/>
                <a:ea typeface="Calibri"/>
                <a:cs typeface="Calibri"/>
                <a:sym typeface="Calibri"/>
              </a:rPr>
              <a:t>מה זה ריבית? </a:t>
            </a:r>
            <a:endParaRPr lang="he-IL" dirty="0">
              <a:latin typeface="Calibri"/>
              <a:ea typeface="Calibri"/>
              <a:cs typeface="Calibri"/>
              <a:sym typeface="Calibri"/>
            </a:endParaRPr>
          </a:p>
          <a:p>
            <a:pPr marL="914400" indent="-457200" algn="r" rtl="1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שווי הכסף</a:t>
            </a:r>
          </a:p>
          <a:p>
            <a:pPr marL="914400" indent="-457200" algn="r" rtl="1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הגדלת/ הקטנת ריבית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64135" algn="r" rt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ct val="100000"/>
              <a:buFont typeface="Corbe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145F94-46CD-4A58-95C3-641BCB8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59" y="3982721"/>
            <a:ext cx="3048000" cy="2286000"/>
          </a:xfrm>
          <a:prstGeom prst="rect">
            <a:avLst/>
          </a:prstGeom>
        </p:spPr>
      </p:pic>
      <p:pic>
        <p:nvPicPr>
          <p:cNvPr id="5" name="Picture 4" descr="Engineering drawing, calendar&#10;&#10;Description automatically generated">
            <a:extLst>
              <a:ext uri="{FF2B5EF4-FFF2-40B4-BE49-F238E27FC236}">
                <a16:creationId xmlns:a16="http://schemas.microsoft.com/office/drawing/2014/main" id="{630E765A-47F9-4EC5-8342-D7827FA9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642" y="3982720"/>
            <a:ext cx="3429859" cy="2286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5DB53-393F-49CC-8EC7-AC259BA99484}"/>
              </a:ext>
            </a:extLst>
          </p:cNvPr>
          <p:cNvSpPr txBox="1"/>
          <p:nvPr/>
        </p:nvSpPr>
        <p:spPr>
          <a:xfrm>
            <a:off x="5696826" y="4833332"/>
            <a:ext cx="79834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VS</a:t>
            </a:r>
            <a:endParaRPr lang="he-IL" sz="3200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text, gambling house, room, clipart&#10;&#10;Description automatically generated">
            <a:extLst>
              <a:ext uri="{FF2B5EF4-FFF2-40B4-BE49-F238E27FC236}">
                <a16:creationId xmlns:a16="http://schemas.microsoft.com/office/drawing/2014/main" id="{387DDC01-BBBB-4DB2-974F-9259E49B2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41" y="1437343"/>
            <a:ext cx="3226092" cy="1313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6000"/>
              <a:buFont typeface="Calibri"/>
              <a:buNone/>
            </a:pPr>
            <a:r>
              <a:rPr lang="iw-IL" sz="6000" b="1" dirty="0">
                <a:latin typeface="Calibri"/>
                <a:ea typeface="Calibri"/>
                <a:cs typeface="Calibri"/>
                <a:sym typeface="Calibri"/>
              </a:rPr>
              <a:t>מבוא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>
            <a:spLocks noGrp="1"/>
          </p:cNvSpPr>
          <p:nvPr>
            <p:ph type="body" idx="1"/>
          </p:nvPr>
        </p:nvSpPr>
        <p:spPr>
          <a:xfrm>
            <a:off x="1325279" y="1690825"/>
            <a:ext cx="10233900" cy="46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80000"/>
              <a:buNone/>
            </a:pPr>
            <a:r>
              <a:rPr lang="iw-IL" sz="4000" dirty="0">
                <a:latin typeface="Calibri"/>
                <a:ea typeface="Calibri"/>
                <a:cs typeface="Calibri"/>
                <a:sym typeface="Calibri"/>
              </a:rPr>
              <a:t>ביצוע חיזוי ריבית בעזרת </a:t>
            </a: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AI</a:t>
            </a:r>
            <a:r>
              <a:rPr lang="he-IL" sz="40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302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iw-IL" sz="4000" dirty="0">
                <a:latin typeface="Calibri"/>
                <a:ea typeface="Calibri"/>
                <a:cs typeface="Calibri"/>
                <a:sym typeface="Calibri"/>
              </a:rPr>
              <a:t>חיזוי מתוך דאטה היסטורי 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302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iw-IL" sz="4000" dirty="0">
                <a:latin typeface="Calibri"/>
                <a:ea typeface="Calibri"/>
                <a:cs typeface="Calibri"/>
                <a:sym typeface="Calibri"/>
              </a:rPr>
              <a:t>שימוש בכלים סטטיסטיים ובלמידת מכונה</a:t>
            </a:r>
            <a:r>
              <a:rPr lang="he-IL" sz="4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w-IL" sz="40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iw-IL" sz="4000" dirty="0">
                <a:latin typeface="Calibri"/>
                <a:ea typeface="Calibri"/>
                <a:cs typeface="Calibri"/>
                <a:sym typeface="Calibri"/>
              </a:rPr>
              <a:t>achine </a:t>
            </a:r>
            <a:r>
              <a:rPr lang="en-US" sz="4000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iw-IL" sz="4000" dirty="0">
                <a:latin typeface="Calibri"/>
                <a:ea typeface="Calibri"/>
                <a:cs typeface="Calibri"/>
                <a:sym typeface="Calibri"/>
              </a:rPr>
              <a:t>earning)</a:t>
            </a:r>
            <a:r>
              <a:rPr lang="he-IL" sz="4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w-IL" sz="4000" dirty="0">
                <a:latin typeface="Calibri"/>
                <a:ea typeface="Calibri"/>
                <a:cs typeface="Calibri"/>
                <a:sym typeface="Calibri"/>
              </a:rPr>
              <a:t> כדי לבנות מודלים הסתברותיים לחיזוי. 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302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iw-IL" sz="4000" dirty="0">
                <a:latin typeface="Calibri"/>
                <a:ea typeface="Calibri"/>
                <a:cs typeface="Calibri"/>
                <a:sym typeface="Calibri"/>
              </a:rPr>
              <a:t>בפרויקט שלנו מימשנו שלוש שיטות לבחירת הפיצ'רים המשמעותיים ביותר במודל והשוואנו ביניהם. 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3020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iw-IL" sz="4000" dirty="0">
                <a:latin typeface="Calibri"/>
                <a:ea typeface="Calibri"/>
                <a:cs typeface="Calibri"/>
                <a:sym typeface="Calibri"/>
              </a:rPr>
              <a:t>הגענו לדיוק משמעותי על קבוצת הטסט בחיזוי הריבית.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57142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64135" algn="r" rt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ct val="100000"/>
              <a:buFont typeface="Corbe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"/>
          <p:cNvSpPr/>
          <p:nvPr/>
        </p:nvSpPr>
        <p:spPr>
          <a:xfrm>
            <a:off x="283697" y="236582"/>
            <a:ext cx="3661800" cy="18930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200" b="1"/>
              <a:t>חיזוי ריבית?</a:t>
            </a:r>
            <a:endParaRPr sz="3200" b="1"/>
          </a:p>
        </p:txBody>
      </p:sp>
    </p:spTree>
    <p:extLst>
      <p:ext uri="{BB962C8B-B14F-4D97-AF65-F5344CB8AC3E}">
        <p14:creationId xmlns:p14="http://schemas.microsoft.com/office/powerpoint/2010/main" val="378723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6000"/>
              <a:buFont typeface="Calibri"/>
              <a:buNone/>
            </a:pPr>
            <a:r>
              <a:rPr lang="iw-IL" sz="6000" b="1">
                <a:latin typeface="Calibri"/>
                <a:ea typeface="Calibri"/>
                <a:cs typeface="Calibri"/>
                <a:sym typeface="Calibri"/>
              </a:rPr>
              <a:t>אודות הנתונים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 txBox="1">
            <a:spLocks noGrp="1"/>
          </p:cNvSpPr>
          <p:nvPr>
            <p:ph type="body" idx="1"/>
          </p:nvPr>
        </p:nvSpPr>
        <p:spPr>
          <a:xfrm>
            <a:off x="1119900" y="1598869"/>
            <a:ext cx="10233900" cy="340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28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iw-IL" dirty="0">
                <a:latin typeface="Calibri"/>
                <a:ea typeface="Calibri"/>
                <a:cs typeface="Calibri"/>
                <a:sym typeface="Calibri"/>
              </a:rPr>
              <a:t>נתונים משנת ינואר</a:t>
            </a:r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w-IL" dirty="0">
                <a:latin typeface="Calibri"/>
                <a:ea typeface="Calibri"/>
                <a:cs typeface="Calibri"/>
                <a:sym typeface="Calibri"/>
              </a:rPr>
              <a:t>2008</a:t>
            </a:r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iw-IL" dirty="0">
                <a:latin typeface="Calibri"/>
                <a:ea typeface="Calibri"/>
                <a:cs typeface="Calibri"/>
                <a:sym typeface="Calibri"/>
              </a:rPr>
              <a:t>עד דצמבר 2020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914400" indent="-457200" algn="r" rtl="1"/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נאספו בארה"ב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•"/>
            </a:pPr>
            <a:endParaRPr lang="he-IL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alibri"/>
              <a:buChar char="•"/>
            </a:pPr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36 פיצ'רים – מאפיינים שעל פיהם נחפש, לדוגמה:</a:t>
            </a:r>
          </a:p>
          <a:p>
            <a:pPr lvl="1" algn="r" rtl="1">
              <a:spcBef>
                <a:spcPts val="1000"/>
              </a:spcBef>
              <a:buFont typeface="Calibri"/>
              <a:buChar char="•"/>
            </a:pPr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כמות העובדים במשק</a:t>
            </a:r>
          </a:p>
          <a:p>
            <a:pPr lvl="1" algn="r" rtl="1">
              <a:spcBef>
                <a:spcPts val="1000"/>
              </a:spcBef>
              <a:buFont typeface="Calibri"/>
              <a:buChar char="•"/>
            </a:pPr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צריכה לנפש</a:t>
            </a:r>
          </a:p>
          <a:p>
            <a:pPr lvl="1" algn="r" rtl="1">
              <a:spcBef>
                <a:spcPts val="1000"/>
              </a:spcBef>
              <a:buFont typeface="Calibri"/>
              <a:buChar char="•"/>
            </a:pPr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הוצאות ממשלה</a:t>
            </a:r>
          </a:p>
          <a:p>
            <a:pPr lvl="1" algn="r" rtl="1">
              <a:spcBef>
                <a:spcPts val="1000"/>
              </a:spcBef>
              <a:buFont typeface="Calibri"/>
              <a:buChar char="•"/>
            </a:pPr>
            <a:r>
              <a:rPr lang="he-IL" dirty="0"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538C06A-BCED-4525-B42D-F2C0FFD6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92" y="4033520"/>
            <a:ext cx="3943376" cy="2624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6000"/>
              <a:buFont typeface="Calibri"/>
              <a:buNone/>
            </a:pPr>
            <a:r>
              <a:rPr lang="iw-IL" sz="6000" b="1"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2846920" y="1530418"/>
            <a:ext cx="8506880" cy="5327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alibri"/>
              <a:buChar char="●"/>
            </a:pPr>
            <a:r>
              <a:rPr lang="iw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טעינת דאטה</a:t>
            </a: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alibri"/>
              <a:buChar char="●"/>
            </a:pPr>
            <a:r>
              <a:rPr lang="iw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 ניקוי עמודות </a:t>
            </a:r>
            <a:r>
              <a:rPr lang="he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ריקות מ</a:t>
            </a:r>
            <a:r>
              <a:rPr lang="iw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נתונים</a:t>
            </a: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alibri"/>
              <a:buChar char="●"/>
            </a:pPr>
            <a:r>
              <a:rPr lang="iw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ביצוע אינטרפולציה ל</a:t>
            </a:r>
            <a:r>
              <a:rPr lang="he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השלמת </a:t>
            </a:r>
            <a:r>
              <a:rPr lang="iw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נתונים חסרים</a:t>
            </a: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Calibri"/>
              <a:buChar char="●"/>
            </a:pPr>
            <a:r>
              <a:rPr lang="iw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נרמול הנתונים </a:t>
            </a: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CC217DA-48B2-49CA-9754-A666C38F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" y="128746"/>
            <a:ext cx="3123883" cy="31238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f3cd64530_1_5"/>
          <p:cNvSpPr txBox="1">
            <a:spLocks noGrp="1"/>
          </p:cNvSpPr>
          <p:nvPr>
            <p:ph type="body" idx="1"/>
          </p:nvPr>
        </p:nvSpPr>
        <p:spPr>
          <a:xfrm>
            <a:off x="845639" y="284567"/>
            <a:ext cx="109245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/>
              <a:buNone/>
            </a:pPr>
            <a:r>
              <a:rPr lang="en-US" sz="6000" b="1" dirty="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iw-IL" sz="6000" b="1" dirty="0">
                <a:latin typeface="Calibri"/>
                <a:ea typeface="Calibri"/>
                <a:cs typeface="Calibri"/>
                <a:sym typeface="Calibri"/>
              </a:rPr>
              <a:t>eature</a:t>
            </a:r>
            <a:r>
              <a:rPr lang="en-US" sz="6000" b="1" dirty="0">
                <a:latin typeface="Calibri"/>
                <a:ea typeface="Calibri"/>
                <a:cs typeface="Calibri"/>
                <a:sym typeface="Calibri"/>
              </a:rPr>
              <a:t> Importance</a:t>
            </a:r>
            <a:endParaRPr sz="6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4EB90-E03C-4E89-B4E5-E91A9E588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374" y="1359910"/>
            <a:ext cx="7043821" cy="51828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9E85A1-B406-4425-820C-A4FC323F5F2B}"/>
              </a:ext>
            </a:extLst>
          </p:cNvPr>
          <p:cNvSpPr/>
          <p:nvPr/>
        </p:nvSpPr>
        <p:spPr>
          <a:xfrm>
            <a:off x="3643745" y="1634836"/>
            <a:ext cx="5527964" cy="1860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BDF4D-097C-454A-B5CE-38E8BA62B396}"/>
              </a:ext>
            </a:extLst>
          </p:cNvPr>
          <p:cNvSpPr/>
          <p:nvPr/>
        </p:nvSpPr>
        <p:spPr>
          <a:xfrm>
            <a:off x="3671453" y="2535379"/>
            <a:ext cx="5527964" cy="1860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085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f3cd64530_1_5"/>
          <p:cNvSpPr txBox="1">
            <a:spLocks noGrp="1"/>
          </p:cNvSpPr>
          <p:nvPr>
            <p:ph type="body" idx="1"/>
          </p:nvPr>
        </p:nvSpPr>
        <p:spPr>
          <a:xfrm>
            <a:off x="877450" y="315278"/>
            <a:ext cx="109245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/>
              <a:buNone/>
            </a:pPr>
            <a:r>
              <a:rPr lang="en-US" sz="6000" b="1" dirty="0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iw-IL" sz="6000" b="1" dirty="0">
                <a:latin typeface="Calibri"/>
                <a:ea typeface="Calibri"/>
                <a:cs typeface="Calibri"/>
                <a:sym typeface="Calibri"/>
              </a:rPr>
              <a:t>eature </a:t>
            </a:r>
            <a:r>
              <a:rPr lang="en-US" sz="6000" b="1" dirty="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iw-IL" sz="6000" b="1" dirty="0">
                <a:latin typeface="Calibri"/>
                <a:ea typeface="Calibri"/>
                <a:cs typeface="Calibri"/>
                <a:sym typeface="Calibri"/>
              </a:rPr>
              <a:t>election</a:t>
            </a:r>
            <a:endParaRPr sz="6000" b="1" dirty="0"/>
          </a:p>
        </p:txBody>
      </p:sp>
      <p:sp>
        <p:nvSpPr>
          <p:cNvPr id="178" name="Google Shape;178;gdf3cd64530_1_5"/>
          <p:cNvSpPr txBox="1"/>
          <p:nvPr/>
        </p:nvSpPr>
        <p:spPr>
          <a:xfrm>
            <a:off x="1016000" y="1660220"/>
            <a:ext cx="10162960" cy="304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lvl="0" indent="-4572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he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, פחות </a:t>
            </a:r>
            <a:r>
              <a:rPr lang="en-US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lang="he-IL"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2600" lvl="0" indent="-4572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 panose="020B0604020202020204" pitchFamily="34" charset="0"/>
              <a:buChar char="•"/>
            </a:pPr>
            <a:r>
              <a:rPr lang="iw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מימוש שלושה מודלי</a:t>
            </a:r>
            <a:r>
              <a:rPr lang="he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ם </a:t>
            </a:r>
            <a:r>
              <a:rPr lang="iw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שונים</a:t>
            </a:r>
            <a:r>
              <a:rPr lang="he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Filter, Wrapping, Embedded</a:t>
            </a: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2600" lvl="0" indent="-4572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 panose="020B0604020202020204" pitchFamily="34" charset="0"/>
              <a:buChar char="•"/>
            </a:pPr>
            <a:r>
              <a:rPr lang="iw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השוואה בין שלושת המודלים</a:t>
            </a: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2600" lvl="0" indent="-45720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 panose="020B0604020202020204" pitchFamily="34" charset="0"/>
              <a:buChar char="•"/>
            </a:pPr>
            <a:r>
              <a:rPr lang="iw-IL" sz="3200" dirty="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בחירת התוצאות מהמודל הטוב ביותר </a:t>
            </a: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200" dirty="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E3C80-EE41-4C81-A008-F34259FC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38" y="4064000"/>
            <a:ext cx="2478722" cy="24787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fb4053366_0_15"/>
          <p:cNvSpPr txBox="1">
            <a:spLocks noGrp="1"/>
          </p:cNvSpPr>
          <p:nvPr>
            <p:ph type="body" idx="1"/>
          </p:nvPr>
        </p:nvSpPr>
        <p:spPr>
          <a:xfrm>
            <a:off x="630150" y="154400"/>
            <a:ext cx="10924500" cy="15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1">
              <a:spcBef>
                <a:spcPts val="1000"/>
              </a:spcBef>
              <a:spcAft>
                <a:spcPts val="0"/>
              </a:spcAft>
              <a:buClr>
                <a:srgbClr val="EDEDED"/>
              </a:buClr>
              <a:buSzPts val="3200"/>
              <a:buFont typeface="Arial"/>
              <a:buNone/>
            </a:pPr>
            <a:r>
              <a:rPr lang="iw-IL" sz="6000" b="1" dirty="0">
                <a:latin typeface="Calibri"/>
                <a:ea typeface="Calibri"/>
                <a:cs typeface="Calibri"/>
                <a:sym typeface="Calibri"/>
              </a:rPr>
              <a:t>תוצאות</a:t>
            </a:r>
            <a:endParaRPr sz="6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Google Shape;185;gdfb4053366_0_15"/>
              <p:cNvSpPr txBox="1"/>
              <p:nvPr/>
            </p:nvSpPr>
            <p:spPr>
              <a:xfrm>
                <a:off x="2113050" y="1121740"/>
                <a:ext cx="9441600" cy="13654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r" rtl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rPr lang="he-IL" sz="3200" dirty="0">
                    <a:solidFill>
                      <a:srgbClr val="EDEDE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נשתמש במדדים מוכרים לבדיקת טיב המודל</a:t>
                </a:r>
                <a:r>
                  <a:rPr lang="en-US" sz="3200" dirty="0">
                    <a:solidFill>
                      <a:srgbClr val="EDEDE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MSE </a:t>
                </a:r>
                <a:r>
                  <a:rPr lang="he-IL" sz="3200" dirty="0">
                    <a:solidFill>
                      <a:srgbClr val="EDEDED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ו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3200" i="1" dirty="0" smtClean="0">
                            <a:solidFill>
                              <a:srgbClr val="EDEDED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sSupPr>
                      <m:e>
                        <m:r>
                          <a:rPr lang="ar-AE" sz="3200" b="0" i="1" dirty="0" smtClean="0">
                            <a:solidFill>
                              <a:srgbClr val="EDEDED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𝑅</m:t>
                        </m:r>
                      </m:e>
                      <m:sup>
                        <m:r>
                          <a:rPr lang="en-US" sz="3200" b="0" i="1" dirty="0" smtClean="0">
                            <a:solidFill>
                              <a:srgbClr val="EDEDED"/>
                            </a:solidFill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sup>
                    </m:sSup>
                  </m:oMath>
                </a14:m>
                <a:endParaRPr lang="ar-AE" sz="3200" dirty="0">
                  <a:solidFill>
                    <a:srgbClr val="EDEDE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lvl="0" indent="0" algn="r" rtl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None/>
                </a:pPr>
                <a:endParaRPr sz="3200" dirty="0">
                  <a:solidFill>
                    <a:srgbClr val="EDEDED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85" name="Google Shape;185;gdfb4053366_0_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050" y="1121740"/>
                <a:ext cx="9441600" cy="1365472"/>
              </a:xfrm>
              <a:prstGeom prst="rect">
                <a:avLst/>
              </a:prstGeom>
              <a:blipFill>
                <a:blip r:embed="rId3"/>
                <a:stretch>
                  <a:fillRect r="-16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C702882-6495-463A-86B6-90DABD1FB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910688"/>
                  </p:ext>
                </p:extLst>
              </p:nvPr>
            </p:nvGraphicFramePr>
            <p:xfrm>
              <a:off x="2113050" y="1967036"/>
              <a:ext cx="7809440" cy="4364968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952360">
                      <a:extLst>
                        <a:ext uri="{9D8B030D-6E8A-4147-A177-3AD203B41FA5}">
                          <a16:colId xmlns:a16="http://schemas.microsoft.com/office/drawing/2014/main" val="774691958"/>
                        </a:ext>
                      </a:extLst>
                    </a:gridCol>
                    <a:gridCol w="1952360">
                      <a:extLst>
                        <a:ext uri="{9D8B030D-6E8A-4147-A177-3AD203B41FA5}">
                          <a16:colId xmlns:a16="http://schemas.microsoft.com/office/drawing/2014/main" val="1829246137"/>
                        </a:ext>
                      </a:extLst>
                    </a:gridCol>
                    <a:gridCol w="1952360">
                      <a:extLst>
                        <a:ext uri="{9D8B030D-6E8A-4147-A177-3AD203B41FA5}">
                          <a16:colId xmlns:a16="http://schemas.microsoft.com/office/drawing/2014/main" val="1713582170"/>
                        </a:ext>
                      </a:extLst>
                    </a:gridCol>
                    <a:gridCol w="1952360">
                      <a:extLst>
                        <a:ext uri="{9D8B030D-6E8A-4147-A177-3AD203B41FA5}">
                          <a16:colId xmlns:a16="http://schemas.microsoft.com/office/drawing/2014/main" val="1531411122"/>
                        </a:ext>
                      </a:extLst>
                    </a:gridCol>
                  </a:tblGrid>
                  <a:tr h="540314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MSE</a:t>
                          </a:r>
                          <a:endParaRPr lang="he-IL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ar-AE" sz="1600" b="1" i="1" dirty="0" smtClean="0">
                                        <a:solidFill>
                                          <a:srgbClr val="EDEDED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  <a:sym typeface="Calibri"/>
                                      </a:rPr>
                                    </m:ctrlPr>
                                  </m:sSupPr>
                                  <m:e>
                                    <m:r>
                                      <a:rPr lang="ar-AE" sz="1600" b="1" i="1" dirty="0" smtClean="0">
                                        <a:solidFill>
                                          <a:srgbClr val="EDEDED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  <a:sym typeface="Calibri"/>
                                      </a:rPr>
                                      <m:t>𝑹</m:t>
                                    </m:r>
                                  </m:e>
                                  <m:sup>
                                    <m:r>
                                      <a:rPr lang="en-US" sz="1600" b="1" i="1" dirty="0" smtClean="0">
                                        <a:solidFill>
                                          <a:srgbClr val="EDEDED"/>
                                        </a:solidFill>
                                        <a:latin typeface="Cambria Math" panose="02040503050406030204" pitchFamily="18" charset="0"/>
                                        <a:cs typeface="+mn-cs"/>
                                        <a:sym typeface="Calibri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he-IL" sz="1600" b="1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Feature Selection Method</a:t>
                          </a:r>
                          <a:endParaRPr lang="he-IL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Model</a:t>
                          </a:r>
                          <a:endParaRPr lang="he-IL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474370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0.039963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0.952489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SVR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756405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0.075720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0.909978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Linear Regression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2097077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0.049545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0.941097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Filter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SVR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7442084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0.285345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0.660762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Filter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Linear Regression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4924843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0.033049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0.960708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Wrapper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SVR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3748021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0.151764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0.819572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Wrapper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Linear Regression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99496960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0.083930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0.900217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Embedded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SVR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0290373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0.225566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0.731831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Embedded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Linear Regression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2202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C702882-6495-463A-86B6-90DABD1FB0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910688"/>
                  </p:ext>
                </p:extLst>
              </p:nvPr>
            </p:nvGraphicFramePr>
            <p:xfrm>
              <a:off x="2113050" y="1967036"/>
              <a:ext cx="7809440" cy="4364968"/>
            </p:xfrm>
            <a:graphic>
              <a:graphicData uri="http://schemas.openxmlformats.org/drawingml/2006/table">
                <a:tbl>
                  <a:tblPr rtl="1" firstRow="1" bandRow="1">
                    <a:tableStyleId>{5C22544A-7EE6-4342-B048-85BDC9FD1C3A}</a:tableStyleId>
                  </a:tblPr>
                  <a:tblGrid>
                    <a:gridCol w="1952360">
                      <a:extLst>
                        <a:ext uri="{9D8B030D-6E8A-4147-A177-3AD203B41FA5}">
                          <a16:colId xmlns:a16="http://schemas.microsoft.com/office/drawing/2014/main" val="774691958"/>
                        </a:ext>
                      </a:extLst>
                    </a:gridCol>
                    <a:gridCol w="1952360">
                      <a:extLst>
                        <a:ext uri="{9D8B030D-6E8A-4147-A177-3AD203B41FA5}">
                          <a16:colId xmlns:a16="http://schemas.microsoft.com/office/drawing/2014/main" val="1829246137"/>
                        </a:ext>
                      </a:extLst>
                    </a:gridCol>
                    <a:gridCol w="1952360">
                      <a:extLst>
                        <a:ext uri="{9D8B030D-6E8A-4147-A177-3AD203B41FA5}">
                          <a16:colId xmlns:a16="http://schemas.microsoft.com/office/drawing/2014/main" val="1713582170"/>
                        </a:ext>
                      </a:extLst>
                    </a:gridCol>
                    <a:gridCol w="1952360">
                      <a:extLst>
                        <a:ext uri="{9D8B030D-6E8A-4147-A177-3AD203B41FA5}">
                          <a16:colId xmlns:a16="http://schemas.microsoft.com/office/drawing/2014/main" val="1531411122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MSE</a:t>
                          </a:r>
                          <a:endParaRPr lang="he-IL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25" t="-2105" r="-201563" b="-65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Feature Selection Method</a:t>
                          </a:r>
                          <a:endParaRPr lang="he-IL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Model</a:t>
                          </a:r>
                          <a:endParaRPr lang="he-IL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53474370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0.039963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0.952489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SVR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3756405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0.075720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0.909978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Linear Regression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2097077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0.049545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0.941097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Filter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SVR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7442084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0.285345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he-IL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0.660762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Filter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Linear Regression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4924843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0.033049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0.960708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Wrapper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SVR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3748021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0.151764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0.819572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Wrapper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Linear Regression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99496960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0.083930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0.900217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Embedded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SVR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0290373"/>
                      </a:ext>
                    </a:extLst>
                  </a:tr>
                  <a:tr h="473231"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0.225566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he-IL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0.731831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1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  <a:sym typeface="Arial"/>
                            </a:rPr>
                            <a:t>Embedded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rtl="1"/>
                          <a:r>
                            <a:rPr lang="en-US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Linear Regression</a:t>
                          </a:r>
                          <a:endParaRPr lang="he-IL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2202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F6B7310D-A957-4050-AFF3-DB95F0EC9072}"/>
              </a:ext>
            </a:extLst>
          </p:cNvPr>
          <p:cNvSpPr/>
          <p:nvPr/>
        </p:nvSpPr>
        <p:spPr>
          <a:xfrm>
            <a:off x="8420100" y="2548742"/>
            <a:ext cx="1066800" cy="408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DA3D74-5C44-4E86-88E2-281BC418CE80}"/>
              </a:ext>
            </a:extLst>
          </p:cNvPr>
          <p:cNvSpPr/>
          <p:nvPr/>
        </p:nvSpPr>
        <p:spPr>
          <a:xfrm>
            <a:off x="8420100" y="4438183"/>
            <a:ext cx="1066800" cy="408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EB7265-4A7E-47E1-8C78-3DCEF651C980}"/>
              </a:ext>
            </a:extLst>
          </p:cNvPr>
          <p:cNvSpPr/>
          <p:nvPr/>
        </p:nvSpPr>
        <p:spPr>
          <a:xfrm>
            <a:off x="6486525" y="2567838"/>
            <a:ext cx="1066800" cy="408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C12C1C-2191-437E-BF3D-C2D6C2A9421F}"/>
              </a:ext>
            </a:extLst>
          </p:cNvPr>
          <p:cNvSpPr/>
          <p:nvPr/>
        </p:nvSpPr>
        <p:spPr>
          <a:xfrm>
            <a:off x="6486525" y="4438183"/>
            <a:ext cx="1066800" cy="408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7920B9-39CE-4E8B-9E4F-DE92E0BF4E0C}"/>
              </a:ext>
            </a:extLst>
          </p:cNvPr>
          <p:cNvSpPr/>
          <p:nvPr/>
        </p:nvSpPr>
        <p:spPr>
          <a:xfrm>
            <a:off x="2073670" y="2508878"/>
            <a:ext cx="7888200" cy="5589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A3D7F0-1B69-4D07-BAB7-39C04BF33243}"/>
              </a:ext>
            </a:extLst>
          </p:cNvPr>
          <p:cNvSpPr/>
          <p:nvPr/>
        </p:nvSpPr>
        <p:spPr>
          <a:xfrm>
            <a:off x="2034290" y="4397533"/>
            <a:ext cx="7888200" cy="5589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4" grpId="0" animBg="1"/>
      <p:bldP spid="11" grpId="0" animBg="1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rgbClr val="000000"/>
      </a:dk1>
      <a:lt1>
        <a:srgbClr val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997</Words>
  <Application>Microsoft Office PowerPoint</Application>
  <PresentationFormat>Widescreen</PresentationFormat>
  <Paragraphs>180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Corbel</vt:lpstr>
      <vt:lpstr>Calibri</vt:lpstr>
      <vt:lpstr>Roboto</vt:lpstr>
      <vt:lpstr>Arial</vt:lpstr>
      <vt:lpstr>Times New Roman</vt:lpstr>
      <vt:lpstr>Cambria Math</vt:lpstr>
      <vt:lpstr>Gill Sans</vt:lpstr>
      <vt:lpstr>Depth</vt:lpstr>
      <vt:lpstr>תחזית ריבית בעזרת בינה מלאכותית -  בחירת פיצ'רים </vt:lpstr>
      <vt:lpstr>תוכן עניינים </vt:lpstr>
      <vt:lpstr>מבוא</vt:lpstr>
      <vt:lpstr>מבוא</vt:lpstr>
      <vt:lpstr>אודות הנתונים</vt:lpstr>
      <vt:lpstr>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תחזית ריבית בעזרת בינה מלאכותית -  בחירת פיצ'רים </dc:title>
  <dc:creator>Tomer Godelli</dc:creator>
  <cp:lastModifiedBy>asaf zaks</cp:lastModifiedBy>
  <cp:revision>26</cp:revision>
  <dcterms:created xsi:type="dcterms:W3CDTF">2021-06-07T14:26:24Z</dcterms:created>
  <dcterms:modified xsi:type="dcterms:W3CDTF">2021-06-16T13:56:03Z</dcterms:modified>
</cp:coreProperties>
</file>